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57" r:id="rId4"/>
    <p:sldId id="288" r:id="rId5"/>
    <p:sldId id="260" r:id="rId6"/>
    <p:sldId id="264" r:id="rId7"/>
    <p:sldId id="273" r:id="rId8"/>
    <p:sldId id="263" r:id="rId9"/>
    <p:sldId id="267" r:id="rId10"/>
    <p:sldId id="272" r:id="rId11"/>
    <p:sldId id="274" r:id="rId12"/>
    <p:sldId id="265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5" r:id="rId23"/>
    <p:sldId id="284" r:id="rId24"/>
    <p:sldId id="286" r:id="rId25"/>
    <p:sldId id="287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0" autoAdjust="0"/>
    <p:restoredTop sz="94660"/>
  </p:normalViewPr>
  <p:slideViewPr>
    <p:cSldViewPr snapToGrid="0">
      <p:cViewPr>
        <p:scale>
          <a:sx n="60" d="100"/>
          <a:sy n="60" d="100"/>
        </p:scale>
        <p:origin x="1146" y="5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-15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2093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6823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397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94847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088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6374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493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1922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81088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9167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8345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4E456-1F99-442A-8357-B46A5D4ACF18}" type="datetimeFigureOut">
              <a:rPr lang="es-MX" smtClean="0"/>
              <a:t>27/03/2024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62DF6C-10AE-4655-A00A-319746EC434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376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microsoft.com/office/2007/relationships/hdphoto" Target="../media/hdphoto2.wdp"/><Relationship Id="rId4" Type="http://schemas.openxmlformats.org/officeDocument/2006/relationships/image" Target="../media/image6.jpeg"/><Relationship Id="rId9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microsoft.com/office/2007/relationships/hdphoto" Target="../media/hdphoto4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55B1E4-0D23-B373-F38E-4FF1AA8BA7E8}"/>
              </a:ext>
            </a:extLst>
          </p:cNvPr>
          <p:cNvSpPr txBox="1"/>
          <p:nvPr/>
        </p:nvSpPr>
        <p:spPr>
          <a:xfrm>
            <a:off x="3346862" y="2079431"/>
            <a:ext cx="5498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/>
              <a:t>Régimen Sancionador</a:t>
            </a:r>
          </a:p>
        </p:txBody>
      </p:sp>
    </p:spTree>
    <p:extLst>
      <p:ext uri="{BB962C8B-B14F-4D97-AF65-F5344CB8AC3E}">
        <p14:creationId xmlns:p14="http://schemas.microsoft.com/office/powerpoint/2010/main" val="17749304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368A65-9975-DC93-748C-FF64FF2B282E}"/>
              </a:ext>
            </a:extLst>
          </p:cNvPr>
          <p:cNvSpPr txBox="1"/>
          <p:nvPr/>
        </p:nvSpPr>
        <p:spPr>
          <a:xfrm>
            <a:off x="3460148" y="1020764"/>
            <a:ext cx="8411012" cy="5678478"/>
          </a:xfrm>
          <a:prstGeom prst="rect">
            <a:avLst/>
          </a:prstGeom>
          <a:noFill/>
          <a:ln>
            <a:noFill/>
            <a:prstDash val="lgDashDotDot"/>
          </a:ln>
        </p:spPr>
        <p:txBody>
          <a:bodyPr wrap="square">
            <a:spAutoFit/>
          </a:bodyPr>
          <a:lstStyle/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h)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Exceder el tope de gastos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obtener el apoyo ciudadano y de campaña establecido por el Consejo General;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9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reembolsar los recursos provenientes del financiamiento público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no ejercidos durante las actividades de campaña;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9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El incumplimiento de las resoluciones y acuerdos del Instituto;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9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La contratación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en forma directa o por terceras personas, 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tiempo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cualquier modalidad 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en radio o televisión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9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La obtención de bienes inmuebles con recursos provenientes del financiamiento público o privado;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9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La difusión de propaganda política o electoral que contenga expresiones que calumnien a las personas, instituciones o los partidos políticos;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9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La omisión o el incumplimiento de la obligación de proporcionar en tiempo y forma, la información que les sea solicitada por los órganos del Instituto, y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9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ñ)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El incumplimiento de cualquiera de las disposiciones contenidas en esta Ley y demás disposiciones aplicables.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368A65-9975-DC93-748C-FF64FF2B282E}"/>
              </a:ext>
            </a:extLst>
          </p:cNvPr>
          <p:cNvSpPr txBox="1"/>
          <p:nvPr/>
        </p:nvSpPr>
        <p:spPr>
          <a:xfrm>
            <a:off x="0" y="2923212"/>
            <a:ext cx="3283084" cy="12618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Infracciones de los aspirantes y Candidatos Independientes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cargos de elección popular</a:t>
            </a:r>
            <a:r>
              <a:rPr lang="es-ES_tradn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(Artículo 446, numeral 1 de la </a:t>
            </a:r>
            <a:r>
              <a:rPr lang="es-ES_tradnl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LGIPE</a:t>
            </a:r>
            <a:r>
              <a:rPr lang="es-ES_tradn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</a:t>
            </a:r>
            <a:endParaRPr lang="es-MX" sz="12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863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495" y="1829593"/>
            <a:ext cx="10652165" cy="3132551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s-MX" sz="6700" b="1" spc="50" dirty="0">
                <a:ln w="19050" cmpd="sng">
                  <a:solidFill>
                    <a:srgbClr val="C340EC"/>
                  </a:solidFill>
                  <a:prstDash val="solid"/>
                </a:ln>
                <a:solidFill>
                  <a:srgbClr val="D477F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Procedimientos Sancionadores</a:t>
            </a:r>
            <a:endParaRPr lang="es-MX" sz="4800" dirty="0">
              <a:ln w="19050" cmpd="sng">
                <a:solidFill>
                  <a:srgbClr val="C340EC"/>
                </a:solidFill>
                <a:prstDash val="solid"/>
              </a:ln>
              <a:solidFill>
                <a:srgbClr val="D477F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619154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F35A06F-C6EA-4A98-C41C-3F437CB05766}"/>
              </a:ext>
            </a:extLst>
          </p:cNvPr>
          <p:cNvSpPr txBox="1"/>
          <p:nvPr/>
        </p:nvSpPr>
        <p:spPr>
          <a:xfrm>
            <a:off x="1699107" y="990600"/>
            <a:ext cx="7758716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225. </a:t>
            </a:r>
            <a:endParaRPr lang="es-MX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sz="11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Procedimientos Ordinarios Sancionadores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Se instauran por faltas cometidas dentro y fuera de los procesos electorales</a:t>
            </a:r>
          </a:p>
          <a:p>
            <a:pPr algn="just"/>
            <a:endParaRPr lang="es-MX" sz="7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Procedimientos Especiales Sancionadores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por faltas cometidas dentro de los procesos electorales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8436C3D-460C-8196-37D7-C50F016D5242}"/>
              </a:ext>
            </a:extLst>
          </p:cNvPr>
          <p:cNvSpPr txBox="1"/>
          <p:nvPr/>
        </p:nvSpPr>
        <p:spPr>
          <a:xfrm>
            <a:off x="367613" y="3165426"/>
            <a:ext cx="702539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procedimiento </a:t>
            </a: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ordinario sancionador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podrá iniciar </a:t>
            </a: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(Artículo 226 </a:t>
            </a:r>
            <a:r>
              <a:rPr lang="es-MX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LEEQ</a:t>
            </a: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algn="just"/>
            <a:endParaRPr lang="es-MX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oficio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cuando el Instituto Nacional, los órganos jurisdiccionales competentes, o cualquier órgano del Instituto tenga conocimiento de la comisión de conductas que presuntamente infrinjan la presente Ley y demás normatividad en materia electoral y lo informe a la Dirección Ejecutiva de Asuntos Jurídicos, esta sustanciará el procedimiento en términos de esta Ley.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instancia de parte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cuando la Dirección Ejecutiva de Asuntos Jurídicos reciba la denuncia correspondiente. 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EFEE23-9253-5884-C069-996DCA04025F}"/>
              </a:ext>
            </a:extLst>
          </p:cNvPr>
          <p:cNvSpPr txBox="1"/>
          <p:nvPr/>
        </p:nvSpPr>
        <p:spPr>
          <a:xfrm>
            <a:off x="7715104" y="3165426"/>
            <a:ext cx="43164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procedimiento </a:t>
            </a: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especial sancionador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sólo podrá iniciar (</a:t>
            </a: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235 </a:t>
            </a:r>
            <a:r>
              <a:rPr lang="es-MX" b="1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LEEQ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</a:t>
            </a:r>
          </a:p>
          <a:p>
            <a:pPr algn="just"/>
            <a:endParaRPr lang="es-MX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instancia de parte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instrucción del órgano jurisdiccional competente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MX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vista del Instituto Nacional. </a:t>
            </a:r>
            <a:endParaRPr lang="es-MX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9908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495" y="1829593"/>
            <a:ext cx="10652165" cy="313255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s-MX" sz="6700" b="1" spc="50" dirty="0">
                <a:ln w="19050" cmpd="sng">
                  <a:solidFill>
                    <a:srgbClr val="C340EC"/>
                  </a:solidFill>
                  <a:prstDash val="solid"/>
                </a:ln>
                <a:solidFill>
                  <a:srgbClr val="D477F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Procedimiento Ordinario Sancionador </a:t>
            </a:r>
            <a:br>
              <a:rPr lang="es-MX" sz="6700" b="1" spc="50" dirty="0">
                <a:ln w="19050" cmpd="sng">
                  <a:solidFill>
                    <a:srgbClr val="C340EC"/>
                  </a:solidFill>
                  <a:prstDash val="solid"/>
                </a:ln>
                <a:solidFill>
                  <a:srgbClr val="D477F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r>
              <a:rPr lang="es-MX" sz="6700" b="1" spc="50" dirty="0">
                <a:ln w="19050" cmpd="sng">
                  <a:solidFill>
                    <a:srgbClr val="C340EC"/>
                  </a:solidFill>
                  <a:prstDash val="solid"/>
                </a:ln>
                <a:solidFill>
                  <a:srgbClr val="D477F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(POS)</a:t>
            </a:r>
            <a:endParaRPr lang="es-MX" sz="4800" dirty="0">
              <a:ln w="19050" cmpd="sng">
                <a:solidFill>
                  <a:srgbClr val="C340EC"/>
                </a:solidFill>
                <a:prstDash val="solid"/>
              </a:ln>
              <a:solidFill>
                <a:srgbClr val="D477F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51576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219075" y="1212146"/>
            <a:ext cx="7785298" cy="2802874"/>
          </a:xfrm>
        </p:spPr>
        <p:txBody>
          <a:bodyPr>
            <a:noAutofit/>
          </a:bodyPr>
          <a:lstStyle/>
          <a:p>
            <a:pPr algn="just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Artículo 226.</a:t>
            </a: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Serán 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tramitados y sustanciados por la Dirección Ejecutiva de Asuntos Jurídicos y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resueltos por el Tribunal Electoral.</a:t>
            </a:r>
          </a:p>
          <a:p>
            <a:pPr algn="just"/>
            <a:endParaRPr lang="es-ES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La facultad de la autoridad electoral para fincar responsabilidades por infracciones a la normatividad electoral, prescribe en el término de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seis meses. </a:t>
            </a:r>
            <a:endParaRPr lang="es-MX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909525" y="4159399"/>
            <a:ext cx="940296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Artículo 227.</a:t>
            </a:r>
            <a:endParaRPr lang="es-E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Son 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denunciantes en el procedimiento ordinario sancionador</a:t>
            </a:r>
            <a:endParaRPr lang="es-ES" sz="24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La ciudadanía por propio derecho.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Los partidos políticos.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Las asociaciones políticas estatales.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Las candidaturas independientes por medio de sus representantes.</a:t>
            </a: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136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78567" y="1027758"/>
            <a:ext cx="10748211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Artículo 227.</a:t>
            </a:r>
          </a:p>
          <a:p>
            <a:pPr algn="just"/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I. La denuncia deberá presentarse </a:t>
            </a:r>
            <a:r>
              <a:rPr lang="es-MX" sz="2000" b="1" dirty="0">
                <a:latin typeface="Calibri" panose="020F0502020204030204" pitchFamily="34" charset="0"/>
                <a:cs typeface="Calibri" panose="020F0502020204030204" pitchFamily="34" charset="0"/>
              </a:rPr>
              <a:t>por escrito ante la Dirección Ejecutiva de Asuntos Jurídicos</a:t>
            </a: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, y cumplir con los siguientes requisitos: </a:t>
            </a:r>
          </a:p>
          <a:p>
            <a:pPr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buFont typeface="+mj-lt"/>
              <a:buAutoNum type="alphaLcParenR"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Nombre de quien denuncia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, con firma autógrafa o huella digital.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Domicilio para oír y recibir notificaciones en la capital del Estado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, en caso de que no se presente dicho requisito, estas se realizarán por estrados.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Nombre y domicilio de la parte denunciada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Documentos que sean necesarios para acreditar la personalidad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. En el caso de partidos políticos, candidaturas independientes y asociaciones políticas estatales debidamente acreditadas ante el Consejo General o ante los consejos distritales o municipales, no será necesario acreditar su personalidad, bastará con hacer mención de la misma en la denuncia.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Narración expresa y clara de los hechos en que se basa la denuncia y, de ser posible, los preceptos presuntamente violados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Ofrecer y acompañar las pruebas en términos de la Ley de Medios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, mencionando, en su caso, la imposibilidad de exhibir aquellas que habiéndose solicitado oportunamente al órgano competente no le fueron entregadas, a fin de que acreditado lo anterior, sean requeridas al órgano correspondiente. Las pruebas deberán ser relacionadas con cada uno de los hechos. </a:t>
            </a:r>
          </a:p>
          <a:p>
            <a:pPr marL="914400" lvl="1" indent="-457200" algn="just">
              <a:buFont typeface="+mj-lt"/>
              <a:buAutoNum type="alphaLcParenR"/>
            </a:pP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Copias necesarias de la denuncia y de sus anexos;</a:t>
            </a:r>
          </a:p>
        </p:txBody>
      </p:sp>
    </p:spTree>
    <p:extLst>
      <p:ext uri="{BB962C8B-B14F-4D97-AF65-F5344CB8AC3E}">
        <p14:creationId xmlns:p14="http://schemas.microsoft.com/office/powerpoint/2010/main" val="80091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55031" y="1256631"/>
            <a:ext cx="959317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II. Recibida la denuncia, la Dirección Ejecutiva de Asuntos Jurídicos procederá a: </a:t>
            </a:r>
          </a:p>
          <a:p>
            <a:pPr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lphaLcParenR"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Su registro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Su revisión, para determinar si debe prevenir a la parte denunciante respecto de la omisión de los requisitos señalados en los incisos c), d), e) y g) de la fracción anterior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, para que la subsane dentro del plazo improrrogable de tres días. De la misma forma, lo prevendrá para que aclare su denuncia, cuando esta sea imprecisa, vaga o genérica. En caso de no enmendar la omisión que se le requiera subsanar, se tendrá por no presentada la denuncia. 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Su análisis, para determinar la admisión o </a:t>
            </a:r>
            <a:r>
              <a:rPr lang="es-MX" b="1" dirty="0" err="1">
                <a:latin typeface="Calibri" panose="020F0502020204030204" pitchFamily="34" charset="0"/>
                <a:cs typeface="Calibri" panose="020F0502020204030204" pitchFamily="34" charset="0"/>
              </a:rPr>
              <a:t>desechamiento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 de la misma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. La denuncia será desechada de plano por la Dirección, sin prevención alguna cuando no reúna los requisitos indicados en los incisos a) y f) de la fracción I de este artículo.</a:t>
            </a:r>
          </a:p>
          <a:p>
            <a:pPr marL="457200" indent="-457200" algn="just">
              <a:buFont typeface="+mj-lt"/>
              <a:buAutoNum type="alphaLcParenR"/>
            </a:pP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En su caso,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determinar y solicitar las diligencias necesarias para el desarrollo de la investigación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; y </a:t>
            </a:r>
          </a:p>
          <a:p>
            <a:pPr algn="just"/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III. Dirección Ejecutiva de Asuntos Jurídicos contará con un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plazo de cinco días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, contado a partir del día siguiente al en que reciba la denuncia, </a:t>
            </a:r>
            <a:r>
              <a:rPr lang="es-MX" b="1" dirty="0">
                <a:latin typeface="Calibri" panose="020F0502020204030204" pitchFamily="34" charset="0"/>
                <a:cs typeface="Calibri" panose="020F0502020204030204" pitchFamily="34" charset="0"/>
              </a:rPr>
              <a:t>para emitir acuerdo de admisión o </a:t>
            </a:r>
            <a:r>
              <a:rPr lang="es-MX" b="1" dirty="0" err="1">
                <a:latin typeface="Calibri" panose="020F0502020204030204" pitchFamily="34" charset="0"/>
                <a:cs typeface="Calibri" panose="020F0502020204030204" pitchFamily="34" charset="0"/>
              </a:rPr>
              <a:t>desechamiento</a:t>
            </a:r>
            <a:r>
              <a:rPr lang="es-MX" dirty="0">
                <a:latin typeface="Calibri" panose="020F0502020204030204" pitchFamily="34" charset="0"/>
                <a:cs typeface="Calibri" panose="020F0502020204030204" pitchFamily="34" charset="0"/>
              </a:rPr>
              <a:t>. En caso de que se hubiera prevenido a la parte denunciante, el plazo contará a partir de la recepción del desahogo de la prevención o de la fecha en que termine el mismo sin que se hubiese desahogado. </a:t>
            </a:r>
          </a:p>
        </p:txBody>
      </p:sp>
    </p:spTree>
    <p:extLst>
      <p:ext uri="{BB962C8B-B14F-4D97-AF65-F5344CB8AC3E}">
        <p14:creationId xmlns:p14="http://schemas.microsoft.com/office/powerpoint/2010/main" val="423636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04" y="959775"/>
            <a:ext cx="10015150" cy="1255285"/>
          </a:xfrm>
        </p:spPr>
        <p:txBody>
          <a:bodyPr>
            <a:noAutofit/>
          </a:bodyPr>
          <a:lstStyle/>
          <a:p>
            <a:pPr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Artículo 228. El estudio de las causas de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improcedencia o sobreseimiento</a:t>
            </a:r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 la denuncia, se realizará de oficio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En caso de advertir que se actualiza alguna de ellas, la Dirección Ejecutiva de Asuntos Jurídicos emitirá acuerdo de </a:t>
            </a:r>
            <a:r>
              <a:rPr lang="es-E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desechamiento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o sobreseimiento, según corresponda.</a:t>
            </a:r>
            <a:endParaRPr lang="es-MX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3903" y="2503818"/>
            <a:ext cx="9485259" cy="3823854"/>
          </a:xfrm>
        </p:spPr>
        <p:txBody>
          <a:bodyPr>
            <a:noAutofit/>
          </a:bodyPr>
          <a:lstStyle/>
          <a:p>
            <a:pPr marL="514350" indent="-514350" algn="just">
              <a:buAutoNum type="romanUcPeriod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denuncia será improcedente</a:t>
            </a:r>
            <a:r>
              <a:rPr lang="es-E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cuando: </a:t>
            </a:r>
          </a:p>
          <a:p>
            <a:pPr marL="457200" indent="-457200" algn="just">
              <a:buAutoNum type="alphaLcParenR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Verse sobre presuntas violaciones a la normatividad interna de un partido político y la parte denunciante no acredite su pertenencia al partido de que se trate o su interés jurídico. </a:t>
            </a:r>
          </a:p>
          <a:p>
            <a:pPr marL="457200" indent="-457200" algn="just">
              <a:buAutoNum type="alphaLcParenR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 parte denunciante no agote previamente las instancias internas del partido denunciado, si la denuncia versa sobre presuntas violaciones a su normatividad interna. </a:t>
            </a:r>
          </a:p>
          <a:p>
            <a:pPr marL="457200" indent="-457200" algn="just">
              <a:buAutoNum type="alphaLcParenR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Los actos o hechos imputados a la misma persona, que hayan sido materia de otra denuncia resuelta en el fondo por autoridad competente y cuya resolución sea firme. </a:t>
            </a:r>
          </a:p>
          <a:p>
            <a:pPr marL="457200" indent="-457200" algn="just">
              <a:buAutoNum type="alphaLcParenR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Se denuncien actos de los que el Consejo General resulte incompetente para conocer o cuando los actos, hechos u omisiones denunciados no constituyan violaciones a la presente Ley; </a:t>
            </a:r>
            <a:endParaRPr lang="es-MX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514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0682" y="1023883"/>
            <a:ext cx="8232308" cy="3230087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II. Procederá el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sobreseimiento de la denuncia</a:t>
            </a:r>
            <a:r>
              <a:rPr lang="es-ES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s-E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cuando: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Habiendo sido admitida, sobrevenga alguna causal de improcedencia. 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La parte denunciada sea un partido político que, con posterioridad a la admisión de la denuncia, haya perdido su registro. </a:t>
            </a:r>
          </a:p>
          <a:p>
            <a:pPr marL="914400" lvl="1" indent="-457200" algn="just">
              <a:lnSpc>
                <a:spcPct val="100000"/>
              </a:lnSpc>
              <a:spcBef>
                <a:spcPts val="0"/>
              </a:spcBef>
              <a:buAutoNum type="alphaLcParenR"/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La parte denunciante presente escrito de desistimiento; y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050682" y="4253970"/>
            <a:ext cx="830981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sz="2400" dirty="0">
                <a:latin typeface="Calibri" panose="020F0502020204030204" pitchFamily="34" charset="0"/>
                <a:cs typeface="Calibri" panose="020F0502020204030204" pitchFamily="34" charset="0"/>
              </a:rPr>
              <a:t>III. Cuando la Dirección Ejecutiva de Asuntos Jurídicos, durante la sustanciación de una investigación </a:t>
            </a:r>
            <a:r>
              <a:rPr lang="es-ES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advierta hechos distintos al objeto de ese procedimiento, que puedan constituir distintas violaciones electorales o la responsabilidad de actores diversos a los denunciados, podrá iniciar un nuevo procedimiento. </a:t>
            </a:r>
          </a:p>
        </p:txBody>
      </p:sp>
    </p:spTree>
    <p:extLst>
      <p:ext uri="{BB962C8B-B14F-4D97-AF65-F5344CB8AC3E}">
        <p14:creationId xmlns:p14="http://schemas.microsoft.com/office/powerpoint/2010/main" val="111565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769967" y="1303260"/>
            <a:ext cx="10186791" cy="493775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Artículo 229.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escrito de contestación</a:t>
            </a:r>
            <a:r>
              <a:rPr lang="es-ES" sz="20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deberá cumplir con los siguientes requisitos: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Nombre de la parte denunciada o su representante, con firma autógrafa o huella digital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Documentos que sean necesarios para acreditar la personalidad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En el caso de partidos políticos, candidaturas independientes y asociaciones políticas estatales debidamente acreditadas ante el Consejo General o ante los consejos distritales o municipales, no será necesario acreditar su personalidad, bastará con hacer mención de la misma en el escrito; 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Domicilio para oír y recibir notificaciones en la capital del Estado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en caso de que no se presente dicho requisito, estas se realizarán por estrados; 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Referirse a los hechos que se le imputan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afirmándolos, negándolos o declarando que los desconoce; y </a:t>
            </a:r>
          </a:p>
          <a:p>
            <a:pPr marL="571500" indent="-571500" algn="just">
              <a:lnSpc>
                <a:spcPct val="100000"/>
              </a:lnSpc>
              <a:spcBef>
                <a:spcPts val="0"/>
              </a:spcBef>
              <a:buAutoNum type="romanUcPeriod"/>
            </a:pPr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Ofrecer y acompañar las pruebas con que cuente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debiendo relacionarlas con los hechos o, en su caso, mencionar las que habrán de requerirse por estar en poder de una autoridad y que no le haya sido posible obtener. En este último supuesto, el oferente deberá identificar con toda precisión dichas pruebas y la autoridad ante las que se encuentran.</a:t>
            </a:r>
            <a:endParaRPr lang="es-MX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83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F455B1E4-0D23-B373-F38E-4FF1AA8BA7E8}"/>
              </a:ext>
            </a:extLst>
          </p:cNvPr>
          <p:cNvSpPr txBox="1"/>
          <p:nvPr/>
        </p:nvSpPr>
        <p:spPr>
          <a:xfrm>
            <a:off x="3346862" y="1334394"/>
            <a:ext cx="54982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000" b="1" dirty="0"/>
              <a:t>Régimen Sancionador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F455B1E4-0D23-B373-F38E-4FF1AA8BA7E8}"/>
              </a:ext>
            </a:extLst>
          </p:cNvPr>
          <p:cNvSpPr txBox="1"/>
          <p:nvPr/>
        </p:nvSpPr>
        <p:spPr>
          <a:xfrm>
            <a:off x="1997242" y="3273386"/>
            <a:ext cx="81975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TEMÁTICA.</a:t>
            </a:r>
          </a:p>
          <a:p>
            <a:pPr algn="just"/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Infracciones de las candidaturas independientes.</a:t>
            </a:r>
          </a:p>
          <a:p>
            <a:pPr marL="457200" indent="-457200" algn="just">
              <a:buFont typeface="+mj-lt"/>
              <a:buAutoNum type="arabicPeriod"/>
            </a:pPr>
            <a:endParaRPr lang="es-MX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Procedimientos Sancionadores:</a:t>
            </a:r>
          </a:p>
          <a:p>
            <a:pPr lvl="2" algn="just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Procedimiento Ordinario Sancionador (POS)</a:t>
            </a:r>
          </a:p>
          <a:p>
            <a:pPr lvl="2" algn="just"/>
            <a:r>
              <a:rPr lang="es-MX" sz="2400" dirty="0">
                <a:latin typeface="Calibri" panose="020F0502020204030204" pitchFamily="34" charset="0"/>
                <a:cs typeface="Calibri" panose="020F0502020204030204" pitchFamily="34" charset="0"/>
              </a:rPr>
              <a:t>Procedimiento Especial Sancionador (PES)</a:t>
            </a:r>
          </a:p>
        </p:txBody>
      </p:sp>
    </p:spTree>
    <p:extLst>
      <p:ext uri="{BB962C8B-B14F-4D97-AF65-F5344CB8AC3E}">
        <p14:creationId xmlns:p14="http://schemas.microsoft.com/office/powerpoint/2010/main" val="35733208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515552" y="1375771"/>
            <a:ext cx="1950720" cy="963168"/>
          </a:xfrm>
          <a:prstGeom prst="roundRect">
            <a:avLst/>
          </a:prstGeom>
          <a:solidFill>
            <a:srgbClr val="CC60EE"/>
          </a:solidFill>
          <a:ln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Denuncia por escrito</a:t>
            </a:r>
            <a:endParaRPr lang="es-MX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90487" y="5544672"/>
            <a:ext cx="3301008" cy="596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Gothic720 BT" panose="020C0603020203020204" pitchFamily="34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s-MX" sz="2400" spc="50" dirty="0">
                <a:ln w="19050" cmpd="sng">
                  <a:solidFill>
                    <a:srgbClr val="7030A0"/>
                  </a:solidFill>
                  <a:prstDash val="solid"/>
                </a:ln>
                <a:solidFill>
                  <a:srgbClr val="D477F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Procedimiento Ordinario Sancionador. (POS)</a:t>
            </a:r>
            <a:endParaRPr lang="es-MX" sz="2400" dirty="0">
              <a:solidFill>
                <a:srgbClr val="D477F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4080312" y="1508359"/>
            <a:ext cx="2011680" cy="67056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Ejecutiva de Asuntos Jurídicos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3180456" y="1857355"/>
            <a:ext cx="804672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4688519" y="2314555"/>
            <a:ext cx="1255776" cy="23164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Admite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4688519" y="2619355"/>
            <a:ext cx="1255776" cy="23164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Previene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4688519" y="2924155"/>
            <a:ext cx="1255776" cy="23164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Desecha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4359335" y="2192635"/>
            <a:ext cx="0" cy="847344"/>
          </a:xfrm>
          <a:prstGeom prst="line">
            <a:avLst/>
          </a:prstGeom>
          <a:ln w="38100">
            <a:solidFill>
              <a:srgbClr val="2D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4341048" y="3033883"/>
            <a:ext cx="329184" cy="60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4341048" y="2695555"/>
            <a:ext cx="329184" cy="60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4328856" y="2424283"/>
            <a:ext cx="329184" cy="60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6113168" y="1843639"/>
            <a:ext cx="3600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redondeado 26"/>
          <p:cNvSpPr/>
          <p:nvPr/>
        </p:nvSpPr>
        <p:spPr>
          <a:xfrm>
            <a:off x="6418722" y="1375771"/>
            <a:ext cx="2450592" cy="178003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C340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ADMISIÓN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Inicio de procedimiento, sin perjuicio de realizar las diligencias de investigación que estime necesarias. Se emplazará a la parte denunciada.</a:t>
            </a:r>
            <a:endParaRPr lang="es-MX" sz="1600" dirty="0">
              <a:solidFill>
                <a:srgbClr val="C340E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9298545" y="1349583"/>
            <a:ext cx="2767584" cy="180622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C340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CONTESTACIÓN 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concederá el plazo de cinco días para que el denunciado conteste y ofrezca las pruebas respecto a las imputaciones que se le formulan. </a:t>
            </a:r>
            <a:endParaRPr lang="es-MX" sz="1600" dirty="0">
              <a:solidFill>
                <a:srgbClr val="C340E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Conector recto de flecha 28"/>
          <p:cNvCxnSpPr/>
          <p:nvPr/>
        </p:nvCxnSpPr>
        <p:spPr>
          <a:xfrm>
            <a:off x="8819372" y="1857355"/>
            <a:ext cx="504000" cy="0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ultado de imagen de procedimiento ordinario sancionad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4127">
                        <a14:foregroundMark x1="65714" y1="41250" x2="76190" y2="51000"/>
                        <a14:foregroundMark x1="56667" y1="60250" x2="66667" y2="69500"/>
                        <a14:foregroundMark x1="67143" y1="70000" x2="71905" y2="66000"/>
                        <a14:foregroundMark x1="61270" y1="45750" x2="64603" y2="49250"/>
                        <a14:foregroundMark x1="63810" y1="51250" x2="56190" y2="57000"/>
                        <a14:foregroundMark x1="49841" y1="26500" x2="59206" y2="24750"/>
                        <a14:foregroundMark x1="65397" y1="40750" x2="67143" y2="35250"/>
                        <a14:foregroundMark x1="66667" y1="35250" x2="64921" y2="29000"/>
                        <a14:foregroundMark x1="64603" y1="30500" x2="59365" y2="25250"/>
                        <a14:foregroundMark x1="49206" y1="27000" x2="46190" y2="29000"/>
                        <a14:foregroundMark x1="46190" y1="29750" x2="43968" y2="33250"/>
                        <a14:foregroundMark x1="43492" y1="34500" x2="43492" y2="37500"/>
                        <a14:foregroundMark x1="43810" y1="37750" x2="45556" y2="42000"/>
                        <a14:foregroundMark x1="45714" y1="42250" x2="48254" y2="44250"/>
                        <a14:foregroundMark x1="47937" y1="44750" x2="51429" y2="47000"/>
                        <a14:foregroundMark x1="51905" y1="47750" x2="58413" y2="47250"/>
                        <a14:foregroundMark x1="86984" y1="72000" x2="93175" y2="67250"/>
                        <a14:foregroundMark x1="92857" y1="67000" x2="94127" y2="60250"/>
                        <a14:foregroundMark x1="94127" y1="60250" x2="92540" y2="54500"/>
                        <a14:foregroundMark x1="92540" y1="56250" x2="88571" y2="51500"/>
                        <a14:foregroundMark x1="89048" y1="52500" x2="84603" y2="50000"/>
                        <a14:foregroundMark x1="84603" y1="50000" x2="79683" y2="50500"/>
                        <a14:foregroundMark x1="79683" y1="50500" x2="76825" y2="51750"/>
                        <a14:foregroundMark x1="71905" y1="66250" x2="75397" y2="69750"/>
                        <a14:foregroundMark x1="75397" y1="69750" x2="78413" y2="71750"/>
                        <a14:foregroundMark x1="78889" y1="72750" x2="86667" y2="72000"/>
                        <a14:backgroundMark x1="43016" y1="25000" x2="40635" y2="36750"/>
                        <a14:backgroundMark x1="41111" y1="37000" x2="49206" y2="51000"/>
                        <a14:backgroundMark x1="36032" y1="11000" x2="36349" y2="36250"/>
                        <a14:backgroundMark x1="36032" y1="36250" x2="49206" y2="50750"/>
                        <a14:backgroundMark x1="49048" y1="52250" x2="48571" y2="70250"/>
                        <a14:backgroundMark x1="48730" y1="68000" x2="26984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8" t="8696" r="50499" b="22125"/>
          <a:stretch/>
        </p:blipFill>
        <p:spPr bwMode="auto">
          <a:xfrm>
            <a:off x="1453200" y="880587"/>
            <a:ext cx="775583" cy="6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redondeado 32"/>
          <p:cNvSpPr/>
          <p:nvPr/>
        </p:nvSpPr>
        <p:spPr>
          <a:xfrm>
            <a:off x="7645944" y="3363067"/>
            <a:ext cx="1849008" cy="23164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Medidas cautelares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7268999" y="3500227"/>
            <a:ext cx="293135" cy="60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7268999" y="3201523"/>
            <a:ext cx="0" cy="770763"/>
          </a:xfrm>
          <a:prstGeom prst="line">
            <a:avLst/>
          </a:prstGeom>
          <a:ln w="38100">
            <a:solidFill>
              <a:srgbClr val="2DC8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ángulo redondeado 54"/>
          <p:cNvSpPr/>
          <p:nvPr/>
        </p:nvSpPr>
        <p:spPr>
          <a:xfrm>
            <a:off x="7645944" y="3703681"/>
            <a:ext cx="2232190" cy="53721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Allegarse de elementos de convicción 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8" name="Conector recto de flecha 57"/>
          <p:cNvCxnSpPr/>
          <p:nvPr/>
        </p:nvCxnSpPr>
        <p:spPr>
          <a:xfrm>
            <a:off x="7268998" y="3969238"/>
            <a:ext cx="293135" cy="6096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redondeado 59"/>
          <p:cNvSpPr/>
          <p:nvPr/>
        </p:nvSpPr>
        <p:spPr>
          <a:xfrm>
            <a:off x="7044360" y="4720950"/>
            <a:ext cx="3179328" cy="181089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Concluida la etapa de desahogo de pruebas y agotada la investigación, la DEAJ pondrá el expediente a la vista de las partes, para que en un plazo de cinco días, manifiesten lo que a su derecho convenga .</a:t>
            </a:r>
            <a:endParaRPr lang="es-MX" sz="1600" dirty="0">
              <a:solidFill>
                <a:srgbClr val="C340E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1" name="Conector recto de flecha 60"/>
          <p:cNvCxnSpPr/>
          <p:nvPr/>
        </p:nvCxnSpPr>
        <p:spPr>
          <a:xfrm flipH="1">
            <a:off x="8358311" y="4278229"/>
            <a:ext cx="1394" cy="405384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ángulo redondeado 71"/>
          <p:cNvSpPr/>
          <p:nvPr/>
        </p:nvSpPr>
        <p:spPr>
          <a:xfrm>
            <a:off x="4080312" y="4933834"/>
            <a:ext cx="2015688" cy="13851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DEAJ </a:t>
            </a:r>
            <a:r>
              <a:rPr lang="es-E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remite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el expediente al </a:t>
            </a:r>
            <a:r>
              <a:rPr lang="es-ES" sz="16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Tribunal Electoral,</a:t>
            </a: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quien deberá </a:t>
            </a:r>
            <a:r>
              <a:rPr lang="es-ES" sz="1600" b="1" dirty="0">
                <a:solidFill>
                  <a:srgbClr val="C340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emitir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s-ES" sz="1600" b="1" dirty="0">
                <a:solidFill>
                  <a:srgbClr val="C340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resolución. </a:t>
            </a:r>
            <a:endParaRPr lang="es-MX" sz="1600" b="1" dirty="0">
              <a:solidFill>
                <a:srgbClr val="C340E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3" name="Conector recto de flecha 72"/>
          <p:cNvCxnSpPr/>
          <p:nvPr/>
        </p:nvCxnSpPr>
        <p:spPr>
          <a:xfrm flipH="1" flipV="1">
            <a:off x="6167844" y="5524861"/>
            <a:ext cx="804672" cy="8382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5" name="Picture 10" descr="Resultado de imagen de tribunal dibuj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1" r="3346" b="35528"/>
          <a:stretch/>
        </p:blipFill>
        <p:spPr bwMode="auto">
          <a:xfrm>
            <a:off x="4843466" y="4125829"/>
            <a:ext cx="1100829" cy="619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Rectángulo redondeado 85"/>
          <p:cNvSpPr/>
          <p:nvPr/>
        </p:nvSpPr>
        <p:spPr>
          <a:xfrm>
            <a:off x="1469570" y="2693664"/>
            <a:ext cx="1688591" cy="13624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19050">
            <a:solidFill>
              <a:srgbClr val="C340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instauran por faltas cometidas </a:t>
            </a:r>
            <a:r>
              <a:rPr lang="es-E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dentro y fuera </a:t>
            </a:r>
            <a:r>
              <a:rPr lang="es-ES" sz="16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procesos electorales.</a:t>
            </a:r>
            <a:endParaRPr lang="es-MX" sz="16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7" name="Picture 22" descr="Resultado de imagen de palomita simbol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3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081" y="1372443"/>
            <a:ext cx="365181" cy="3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07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23534" y="2079499"/>
            <a:ext cx="10144932" cy="2426208"/>
          </a:xfrm>
        </p:spPr>
        <p:txBody>
          <a:bodyPr>
            <a:noAutofit/>
          </a:bodyPr>
          <a:lstStyle/>
          <a:p>
            <a:pPr algn="ctr"/>
            <a:r>
              <a:rPr lang="es-ES" sz="6000" b="1" spc="50" dirty="0">
                <a:ln w="19050" cmpd="sng">
                  <a:solidFill>
                    <a:srgbClr val="C340EC"/>
                  </a:solidFill>
                  <a:prstDash val="solid"/>
                </a:ln>
                <a:solidFill>
                  <a:srgbClr val="D477F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Procedimiento Especial Sancionador </a:t>
            </a:r>
            <a:endParaRPr lang="es-MX" sz="6000" b="1" spc="50" dirty="0">
              <a:ln w="19050" cmpd="sng">
                <a:solidFill>
                  <a:srgbClr val="C340EC"/>
                </a:solidFill>
                <a:prstDash val="solid"/>
              </a:ln>
              <a:solidFill>
                <a:srgbClr val="D477F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33204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082675" y="4240506"/>
            <a:ext cx="787968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Artículo 236.</a:t>
            </a:r>
          </a:p>
          <a:p>
            <a:pPr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 ciudadanía podrá denunciar la presunta comisión de las conductas previstas en el artículo 232 de esta Ley. Los partidos políticos, asociaciones políticas estatales, las candidaturas independientes, las coaliciones y las personas morales lo harán por medio de sus legítimos representantes, y las personas físicas lo harán por su propio derecho.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082675" y="1301444"/>
            <a:ext cx="787968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Artículo 232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Durante los procesos electorales, cuando se denuncie:</a:t>
            </a:r>
          </a:p>
          <a:p>
            <a:pPr algn="just"/>
            <a:endParaRPr lang="es-MX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Violen lo establecido en el artículo 134, párrafos séptimo y octavo de la Constitución Política;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Contravengan las normas de propaganda política o electoral; o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Constituyan actos anticipados de precampaña, obtención de respaldo de la ciudadanía y campaña.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05069DF-028F-26B5-AD6C-8667835D55B4}"/>
              </a:ext>
            </a:extLst>
          </p:cNvPr>
          <p:cNvSpPr txBox="1"/>
          <p:nvPr/>
        </p:nvSpPr>
        <p:spPr>
          <a:xfrm>
            <a:off x="12451003" y="1773652"/>
            <a:ext cx="303464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Artículo 233.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la conducta infractora esté relacionada con propaganda política o electoral en radio y televisión, se estará a lo previsto por el artículo 471, párrafo primero de la Ley General. 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9512040" y="1301443"/>
            <a:ext cx="2495550" cy="2554545"/>
          </a:xfrm>
          <a:prstGeom prst="rect">
            <a:avLst/>
          </a:prstGeom>
          <a:ln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algn="just"/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La facultad de la autoridad electoral para fincar responsabilidades por infracciones cometidas dentro del proceso electoral, </a:t>
            </a:r>
            <a:r>
              <a:rPr 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prescribe con la declaratoria de validez de la elección de que se trate</a:t>
            </a:r>
            <a:r>
              <a:rPr 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6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230230" y="1157910"/>
            <a:ext cx="8972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Artículo 232.</a:t>
            </a:r>
          </a:p>
          <a:p>
            <a:pPr algn="just"/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Durante la sustanciación del procedimiento, la Dirección Ejecutiva de Asuntos Jurídicos podrá, en su caso, dictar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medidas cautelares.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La investigación de los hechos denunciados se realizará con apego a los principios de legalidad, profesionalismo, congruencia, exhaustividad, concentración de actuaciones, idoneidad, eficacia, expedites, mínima intervención y proporcionalidad.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230230" y="4265465"/>
            <a:ext cx="897255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En cualquier momento, en los procedimientos relacionadas con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violencia política,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la Dirección Ejecutiva de Asuntos Jurídicos, ordenará en forma sucesiva iniciar el procedimiento, así como resolver sobre las </a:t>
            </a:r>
            <a:r>
              <a:rPr lang="es-ES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medidas cautelares y de protección que fueren necesarias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Cuando las medidas de protección sean competencia de otra autoridad, la Secretaría Ejecutiva dará vista de inmediato para que proceda a otorgarlas conforme a sus facultades y competencias. </a:t>
            </a:r>
          </a:p>
        </p:txBody>
      </p:sp>
    </p:spTree>
    <p:extLst>
      <p:ext uri="{BB962C8B-B14F-4D97-AF65-F5344CB8AC3E}">
        <p14:creationId xmlns:p14="http://schemas.microsoft.com/office/powerpoint/2010/main" val="201059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/>
          <p:cNvSpPr/>
          <p:nvPr/>
        </p:nvSpPr>
        <p:spPr>
          <a:xfrm>
            <a:off x="152401" y="1052322"/>
            <a:ext cx="1950720" cy="963168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latin typeface="Calibri" panose="020F0502020204030204" pitchFamily="34" charset="0"/>
                <a:cs typeface="Calibri" panose="020F0502020204030204" pitchFamily="34" charset="0"/>
              </a:rPr>
              <a:t>Denuncia por escrito</a:t>
            </a:r>
            <a:endParaRPr lang="es-MX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751402" y="3217053"/>
            <a:ext cx="2650646" cy="5966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kern="1200">
                <a:solidFill>
                  <a:schemeClr val="tx1"/>
                </a:solidFill>
                <a:latin typeface="Gothic720 BT" panose="020C0603020203020204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MX" sz="1600" spc="50" dirty="0">
                <a:ln w="19050" cmpd="sng">
                  <a:solidFill>
                    <a:srgbClr val="0070C0"/>
                  </a:solidFill>
                  <a:prstDash val="solid"/>
                </a:ln>
                <a:solidFill>
                  <a:srgbClr val="2DC8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Procedimiento Especial Sancionador. (PES)</a:t>
            </a:r>
            <a:endParaRPr lang="es-MX" sz="1600" dirty="0">
              <a:ln w="19050" cmpd="sng">
                <a:solidFill>
                  <a:srgbClr val="0070C0"/>
                </a:solidFill>
                <a:prstDash val="solid"/>
              </a:ln>
              <a:solidFill>
                <a:srgbClr val="2DC8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Rectángulo redondeado 2"/>
          <p:cNvSpPr/>
          <p:nvPr/>
        </p:nvSpPr>
        <p:spPr>
          <a:xfrm>
            <a:off x="3076825" y="1161229"/>
            <a:ext cx="2011680" cy="670560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Dirección Ejecutiva de Asuntos Jurídicos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Conector recto de flecha 7"/>
          <p:cNvCxnSpPr/>
          <p:nvPr/>
        </p:nvCxnSpPr>
        <p:spPr>
          <a:xfrm>
            <a:off x="2224082" y="1491234"/>
            <a:ext cx="80467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ángulo redondeado 12"/>
          <p:cNvSpPr/>
          <p:nvPr/>
        </p:nvSpPr>
        <p:spPr>
          <a:xfrm>
            <a:off x="3696678" y="2004792"/>
            <a:ext cx="1255776" cy="23164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Admite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ángulo redondeado 13"/>
          <p:cNvSpPr/>
          <p:nvPr/>
        </p:nvSpPr>
        <p:spPr>
          <a:xfrm>
            <a:off x="3706368" y="2368288"/>
            <a:ext cx="1255776" cy="23164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Previene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706368" y="2713483"/>
            <a:ext cx="1255776" cy="23164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Desecha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3358897" y="1840230"/>
            <a:ext cx="0" cy="989077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3346706" y="2807325"/>
            <a:ext cx="329184" cy="6096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3358897" y="2484112"/>
            <a:ext cx="329184" cy="6096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/>
          <p:cNvCxnSpPr/>
          <p:nvPr/>
        </p:nvCxnSpPr>
        <p:spPr>
          <a:xfrm flipV="1">
            <a:off x="3335905" y="2103867"/>
            <a:ext cx="329184" cy="6096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ctor recto de flecha 25"/>
          <p:cNvCxnSpPr/>
          <p:nvPr/>
        </p:nvCxnSpPr>
        <p:spPr>
          <a:xfrm>
            <a:off x="5117151" y="1514094"/>
            <a:ext cx="804672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redondeado 26"/>
          <p:cNvSpPr/>
          <p:nvPr/>
        </p:nvSpPr>
        <p:spPr>
          <a:xfrm>
            <a:off x="6072179" y="1068559"/>
            <a:ext cx="3014735" cy="226771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rgbClr val="C340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ADMISIÓN</a:t>
            </a:r>
          </a:p>
          <a:p>
            <a:pPr algn="just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Emplazará a la parte denunciante y la parte denunciada para que </a:t>
            </a: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comparezcan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una </a:t>
            </a:r>
            <a:r>
              <a:rPr lang="es-ES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AUDIENCIA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PRUEBAS Y ALEGATOS, dentro del plazo de 48 horas posteriores a su admisión. </a:t>
            </a:r>
            <a:endParaRPr lang="es-MX" sz="1600" dirty="0">
              <a:solidFill>
                <a:srgbClr val="C340E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Rectángulo redondeado 27"/>
          <p:cNvSpPr/>
          <p:nvPr/>
        </p:nvSpPr>
        <p:spPr>
          <a:xfrm>
            <a:off x="10020191" y="1068559"/>
            <a:ext cx="2095053" cy="226771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rgbClr val="C340E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acuerdo que ordene el emplazamiento se le informara a la parte denunciada  de la infracción que se le imputa  y se le correrá traslado de la denuncia.</a:t>
            </a:r>
            <a:endParaRPr lang="es-MX" sz="1600" dirty="0">
              <a:solidFill>
                <a:srgbClr val="C340E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9" name="Conector recto de flecha 28"/>
          <p:cNvCxnSpPr/>
          <p:nvPr/>
        </p:nvCxnSpPr>
        <p:spPr>
          <a:xfrm>
            <a:off x="9086914" y="1533906"/>
            <a:ext cx="821006" cy="0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Resultado de imagen de procedimiento ordinario sancionador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4127">
                        <a14:foregroundMark x1="65714" y1="41250" x2="76190" y2="51000"/>
                        <a14:foregroundMark x1="56667" y1="60250" x2="66667" y2="69500"/>
                        <a14:foregroundMark x1="67143" y1="70000" x2="71905" y2="66000"/>
                        <a14:foregroundMark x1="61270" y1="45750" x2="64603" y2="49250"/>
                        <a14:foregroundMark x1="63810" y1="51250" x2="56190" y2="57000"/>
                        <a14:foregroundMark x1="49841" y1="26500" x2="59206" y2="24750"/>
                        <a14:foregroundMark x1="65397" y1="40750" x2="67143" y2="35250"/>
                        <a14:foregroundMark x1="66667" y1="35250" x2="64921" y2="29000"/>
                        <a14:foregroundMark x1="64603" y1="30500" x2="59365" y2="25250"/>
                        <a14:foregroundMark x1="49206" y1="27000" x2="46190" y2="29000"/>
                        <a14:foregroundMark x1="46190" y1="29750" x2="43968" y2="33250"/>
                        <a14:foregroundMark x1="43492" y1="34500" x2="43492" y2="37500"/>
                        <a14:foregroundMark x1="43810" y1="37750" x2="45556" y2="42000"/>
                        <a14:foregroundMark x1="45714" y1="42250" x2="48254" y2="44250"/>
                        <a14:foregroundMark x1="47937" y1="44750" x2="51429" y2="47000"/>
                        <a14:foregroundMark x1="51905" y1="47750" x2="58413" y2="47250"/>
                        <a14:foregroundMark x1="86984" y1="72000" x2="93175" y2="67250"/>
                        <a14:foregroundMark x1="92857" y1="67000" x2="94127" y2="60250"/>
                        <a14:foregroundMark x1="94127" y1="60250" x2="92540" y2="54500"/>
                        <a14:foregroundMark x1="92540" y1="56250" x2="88571" y2="51500"/>
                        <a14:foregroundMark x1="89048" y1="52500" x2="84603" y2="50000"/>
                        <a14:foregroundMark x1="84603" y1="50000" x2="79683" y2="50500"/>
                        <a14:foregroundMark x1="79683" y1="50500" x2="76825" y2="51750"/>
                        <a14:foregroundMark x1="71905" y1="66250" x2="75397" y2="69750"/>
                        <a14:foregroundMark x1="75397" y1="69750" x2="78413" y2="71750"/>
                        <a14:foregroundMark x1="78889" y1="72750" x2="86667" y2="72000"/>
                        <a14:backgroundMark x1="43016" y1="25000" x2="40635" y2="36750"/>
                        <a14:backgroundMark x1="41111" y1="37000" x2="49206" y2="51000"/>
                        <a14:backgroundMark x1="36032" y1="11000" x2="36349" y2="36250"/>
                        <a14:backgroundMark x1="36032" y1="36250" x2="49206" y2="50750"/>
                        <a14:backgroundMark x1="49048" y1="52250" x2="48571" y2="70250"/>
                        <a14:backgroundMark x1="48730" y1="68000" x2="26984" y2="80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38" t="8696" r="50499" b="22125"/>
          <a:stretch/>
        </p:blipFill>
        <p:spPr bwMode="auto">
          <a:xfrm>
            <a:off x="123755" y="582681"/>
            <a:ext cx="775583" cy="683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redondeado 32"/>
          <p:cNvSpPr/>
          <p:nvPr/>
        </p:nvSpPr>
        <p:spPr>
          <a:xfrm>
            <a:off x="6676385" y="3486020"/>
            <a:ext cx="1849008" cy="23164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Medidas cautelares</a:t>
            </a:r>
            <a:endParaRPr lang="es-MX" sz="16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5" name="Conector recto de flecha 44"/>
          <p:cNvCxnSpPr/>
          <p:nvPr/>
        </p:nvCxnSpPr>
        <p:spPr>
          <a:xfrm>
            <a:off x="6358581" y="3588371"/>
            <a:ext cx="293135" cy="6096"/>
          </a:xfrm>
          <a:prstGeom prst="straightConnector1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cto 45"/>
          <p:cNvCxnSpPr/>
          <p:nvPr/>
        </p:nvCxnSpPr>
        <p:spPr>
          <a:xfrm>
            <a:off x="6371421" y="3336272"/>
            <a:ext cx="0" cy="298704"/>
          </a:xfrm>
          <a:prstGeom prst="line">
            <a:avLst/>
          </a:prstGeom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ángulo redondeado 59"/>
          <p:cNvSpPr/>
          <p:nvPr/>
        </p:nvSpPr>
        <p:spPr>
          <a:xfrm>
            <a:off x="2451762" y="4256577"/>
            <a:ext cx="2093694" cy="2277573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DEAJ pondrá el expediente a la vista de las partes, para que en un plazo de </a:t>
            </a:r>
            <a:r>
              <a:rPr lang="es-E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cuarenta y ocho horas,</a:t>
            </a:r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contados a partir de que surta efectos la notificación correspondiente manifiesten lo que a su derecho convenga.</a:t>
            </a:r>
            <a:endParaRPr lang="es-MX" sz="1400" dirty="0">
              <a:solidFill>
                <a:srgbClr val="C340E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2" name="Rectángulo redondeado 71"/>
          <p:cNvSpPr/>
          <p:nvPr/>
        </p:nvSpPr>
        <p:spPr>
          <a:xfrm>
            <a:off x="159183" y="4257804"/>
            <a:ext cx="1892334" cy="2276345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Agotado el plazo, la DEAJ deberá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turnar</a:t>
            </a:r>
            <a:r>
              <a:rPr lang="es-ES" sz="14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expediente, exponiendo las medidas cautelares y demás diligencias, así como un informe circunstanciado, al </a:t>
            </a:r>
            <a:r>
              <a:rPr lang="es-ES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Tribunal Electoral.</a:t>
            </a:r>
            <a:endParaRPr lang="es-MX" sz="1400" b="1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5" name="Picture 10" descr="Resultado de imagen de tribunal dibujo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1" r="3346" b="35528"/>
          <a:stretch/>
        </p:blipFill>
        <p:spPr bwMode="auto">
          <a:xfrm>
            <a:off x="1760531" y="3227637"/>
            <a:ext cx="917565" cy="515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ángulo redondeado 29"/>
          <p:cNvSpPr/>
          <p:nvPr/>
        </p:nvSpPr>
        <p:spPr>
          <a:xfrm>
            <a:off x="274870" y="2299067"/>
            <a:ext cx="1688591" cy="1362456"/>
          </a:xfrm>
          <a:prstGeom prst="roundRect">
            <a:avLst/>
          </a:prstGeom>
          <a:solidFill>
            <a:srgbClr val="D477F1"/>
          </a:solidFill>
          <a:ln w="190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instauran por faltas cometidas </a:t>
            </a:r>
            <a:r>
              <a:rPr lang="es-ES" sz="1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dentro </a:t>
            </a:r>
            <a:r>
              <a:rPr lang="es-ES" sz="1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los procesos electorales.</a:t>
            </a:r>
            <a:endParaRPr lang="es-MX" sz="1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Resultado de imagen de audiencia dibujo 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1913" y="4552548"/>
            <a:ext cx="1231409" cy="72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ángulo redondeado 33"/>
          <p:cNvSpPr/>
          <p:nvPr/>
        </p:nvSpPr>
        <p:spPr>
          <a:xfrm>
            <a:off x="8474600" y="3978148"/>
            <a:ext cx="2036351" cy="2539492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6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audiencia de pruebas y alegatos se realizara de manera ininterrumpida, en forma oral y conducida por la DEAJ, debiéndose levantar acta de su desarrollo.</a:t>
            </a:r>
            <a:endParaRPr lang="es-MX" sz="1600" dirty="0">
              <a:solidFill>
                <a:srgbClr val="C340E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5" name="Conector recto de flecha 34"/>
          <p:cNvCxnSpPr/>
          <p:nvPr/>
        </p:nvCxnSpPr>
        <p:spPr>
          <a:xfrm>
            <a:off x="9378476" y="2443883"/>
            <a:ext cx="12659" cy="1426315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9088056" y="2452878"/>
            <a:ext cx="303079" cy="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41"/>
          <p:cNvCxnSpPr/>
          <p:nvPr/>
        </p:nvCxnSpPr>
        <p:spPr>
          <a:xfrm flipH="1" flipV="1">
            <a:off x="2058036" y="4662654"/>
            <a:ext cx="337341" cy="2358"/>
          </a:xfrm>
          <a:prstGeom prst="straightConnector1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ctángulo redondeado 42"/>
          <p:cNvSpPr/>
          <p:nvPr/>
        </p:nvSpPr>
        <p:spPr>
          <a:xfrm>
            <a:off x="4797716" y="4063769"/>
            <a:ext cx="3205387" cy="87112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Dará el uso de la voz a la parte denunciada, para que en un tiempo no mayor a </a:t>
            </a:r>
            <a:r>
              <a:rPr lang="es-E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treinta minutos</a:t>
            </a:r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responda la denuncia, ofreciendo pruebas.</a:t>
            </a:r>
            <a:endParaRPr lang="es-MX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62" name="Picture 14" descr="Resultado de imagen de reloj 30 minutos 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584" y="4210031"/>
            <a:ext cx="379709" cy="440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2" name="Conector recto 51"/>
          <p:cNvCxnSpPr/>
          <p:nvPr/>
        </p:nvCxnSpPr>
        <p:spPr>
          <a:xfrm flipV="1">
            <a:off x="8109381" y="4790131"/>
            <a:ext cx="308069" cy="1872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ángulo redondeado 56"/>
          <p:cNvSpPr/>
          <p:nvPr/>
        </p:nvSpPr>
        <p:spPr>
          <a:xfrm>
            <a:off x="4860312" y="5098810"/>
            <a:ext cx="3179813" cy="467076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DEAJ resolverá sobre la admisión de pruebas y su desahogo.</a:t>
            </a:r>
            <a:endParaRPr lang="es-MX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Rectángulo redondeado 58"/>
          <p:cNvSpPr/>
          <p:nvPr/>
        </p:nvSpPr>
        <p:spPr>
          <a:xfrm>
            <a:off x="4860312" y="5701840"/>
            <a:ext cx="3179814" cy="1044867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2DC8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concederá el uso de la voz a las partes o a sus representantes, quienes podrán </a:t>
            </a:r>
            <a:r>
              <a:rPr lang="es-ES" sz="1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alegar</a:t>
            </a:r>
            <a:r>
              <a:rPr lang="es-ES" sz="1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manera escrita o verbal en un tiempo no mayor a quince minutos cada uno.</a:t>
            </a:r>
            <a:endParaRPr lang="es-MX" sz="1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64" name="Picture 16" descr="Resultado de imagen de reloj 15 minutos 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203" b="87305" l="20156" r="84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101" y="5603985"/>
            <a:ext cx="614674" cy="4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6" name="Conector recto 65"/>
          <p:cNvCxnSpPr/>
          <p:nvPr/>
        </p:nvCxnSpPr>
        <p:spPr>
          <a:xfrm flipH="1" flipV="1">
            <a:off x="6825123" y="5596845"/>
            <a:ext cx="17391" cy="85067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Conector recto 83"/>
          <p:cNvCxnSpPr/>
          <p:nvPr/>
        </p:nvCxnSpPr>
        <p:spPr>
          <a:xfrm flipH="1" flipV="1">
            <a:off x="6838035" y="4980572"/>
            <a:ext cx="9690" cy="14876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Conector recto 94"/>
          <p:cNvCxnSpPr/>
          <p:nvPr/>
        </p:nvCxnSpPr>
        <p:spPr>
          <a:xfrm flipV="1">
            <a:off x="4554196" y="5991043"/>
            <a:ext cx="308069" cy="1872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70" name="Picture 22" descr="Resultado de imagen de palomita simbolo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3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8293" y="1037869"/>
            <a:ext cx="365181" cy="36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31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 rot="16200000">
            <a:off x="-1145259" y="3586918"/>
            <a:ext cx="5136301" cy="40693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3200" b="1" dirty="0">
                <a:ln w="6600">
                  <a:solidFill>
                    <a:srgbClr val="C340EC"/>
                  </a:solidFill>
                  <a:prstDash val="solid"/>
                </a:ln>
                <a:solidFill>
                  <a:srgbClr val="E2A4F6"/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Diferencias entre PES Y POS</a:t>
            </a:r>
            <a:endParaRPr lang="es-MX" sz="3200" b="1" dirty="0">
              <a:ln w="6600">
                <a:solidFill>
                  <a:srgbClr val="C340EC"/>
                </a:solidFill>
                <a:prstDash val="solid"/>
              </a:ln>
              <a:solidFill>
                <a:srgbClr val="E2A4F6"/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74582" y="1299630"/>
            <a:ext cx="3372592" cy="55576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s-ES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</a:t>
            </a: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faltas cometidas </a:t>
            </a:r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dentro de los procesos electorales.</a:t>
            </a:r>
          </a:p>
          <a:p>
            <a:pPr algn="ctr"/>
            <a:endParaRPr lang="es-E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Dirección Ejecutiva de Asuntos Jurídicos instruirá y el Tribunal Electoral resolverá.</a:t>
            </a:r>
          </a:p>
          <a:p>
            <a:pPr algn="just"/>
            <a:endParaRPr lang="es-E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ES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   Comisión de conductas que: </a:t>
            </a:r>
          </a:p>
          <a:p>
            <a:pPr marL="400050" indent="-400050" algn="just">
              <a:buAutoNum type="romanUcPeriod"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Violen lo establecido en el artículo 134, párrafos séptimo y octavo de la Constitución Política;</a:t>
            </a:r>
          </a:p>
          <a:p>
            <a:pPr marL="400050" indent="-400050" algn="just">
              <a:buAutoNum type="romanUcPeriod"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Contravengan las normas de propaganda política o electoral; o </a:t>
            </a:r>
          </a:p>
          <a:p>
            <a:pPr marL="400050" indent="-400050" algn="just">
              <a:buAutoNum type="romanUcPeriod"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Constituyan actos anticipados de precampaña, obtención de respaldo de la ciudadanía y campaña.</a:t>
            </a:r>
            <a:endParaRPr lang="es-ES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Tx/>
              <a:buChar char="-"/>
            </a:pPr>
            <a:endParaRPr lang="es-ES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Tx/>
              <a:buChar char="-"/>
            </a:pPr>
            <a:endParaRPr lang="es-ES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ctr">
              <a:buFontTx/>
              <a:buChar char="-"/>
            </a:pPr>
            <a:endParaRPr lang="es-MX" sz="2000" b="1" dirty="0">
              <a:solidFill>
                <a:srgbClr val="00B0F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7642722" y="1299630"/>
            <a:ext cx="3372592" cy="555765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instauran por faltas cometidas </a:t>
            </a:r>
            <a:r>
              <a:rPr lang="es-ES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dentro y fuera de los procesos electorales. </a:t>
            </a:r>
          </a:p>
          <a:p>
            <a:pPr algn="just"/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s-E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Tramitados y sustanciados por la Dirección Ejecutiva de Asuntos Jurídicos y resueltos por el Tribunal Electoral.</a:t>
            </a:r>
          </a:p>
          <a:p>
            <a:pPr algn="just"/>
            <a:endParaRPr lang="es-ES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Tx/>
              <a:buChar char="-"/>
            </a:pPr>
            <a:r>
              <a:rPr lang="es-MX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Responsabilidades por </a:t>
            </a:r>
            <a:r>
              <a:rPr lang="es-MX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infracciones a la normatividad electoral.</a:t>
            </a:r>
            <a:endParaRPr lang="es-ES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536575" algn="just">
              <a:buFontTx/>
              <a:buChar char="-"/>
            </a:pPr>
            <a:endParaRPr lang="es-ES" sz="1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536575" algn="just">
              <a:buFontTx/>
              <a:buChar char="-"/>
            </a:pPr>
            <a:endParaRPr lang="es-ES" sz="1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536575" algn="just">
              <a:buFontTx/>
              <a:buChar char="-"/>
            </a:pPr>
            <a:endParaRPr lang="es-ES" sz="1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536575" algn="just">
              <a:buFontTx/>
              <a:buChar char="-"/>
            </a:pPr>
            <a:endParaRPr lang="es-ES" sz="1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36575" indent="-536575" algn="just">
              <a:buFontTx/>
              <a:buChar char="-"/>
            </a:pPr>
            <a:endParaRPr lang="es-MX" sz="16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806003" y="981965"/>
            <a:ext cx="2309750" cy="635330"/>
          </a:xfrm>
          <a:prstGeom prst="rect">
            <a:avLst/>
          </a:prstGeom>
          <a:solidFill>
            <a:srgbClr val="FFFF6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Procedimiento Especial Sancionador </a:t>
            </a:r>
            <a:endParaRPr lang="es-MX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www.tuambiente.mx/uploads/v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72" y="863858"/>
            <a:ext cx="1107491" cy="108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8162761" y="981965"/>
            <a:ext cx="2332511" cy="635330"/>
          </a:xfrm>
          <a:prstGeom prst="rect">
            <a:avLst/>
          </a:prstGeom>
          <a:solidFill>
            <a:srgbClr val="65D7FF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Procedimiento Ordinario Sancionador </a:t>
            </a:r>
            <a:endParaRPr lang="es-MX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0" name="Picture 6" descr="Resultado de imagen de martillo de justicia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6" b="89209" l="8946" r="93770">
                        <a14:foregroundMark x1="10543" y1="7434" x2="91054" y2="7674"/>
                        <a14:foregroundMark x1="11981" y1="87530" x2="93770" y2="87770"/>
                        <a14:foregroundMark x1="92812" y1="87770" x2="92332" y2="5516"/>
                        <a14:foregroundMark x1="10064" y1="8393" x2="11661" y2="85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187">
            <a:off x="10572116" y="2476967"/>
            <a:ext cx="1310062" cy="87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Resultado de imagen de martillo de justicia dibuj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16" b="89209" l="8946" r="93770">
                        <a14:foregroundMark x1="10543" y1="7434" x2="91054" y2="7674"/>
                        <a14:foregroundMark x1="11981" y1="87530" x2="93770" y2="87770"/>
                        <a14:foregroundMark x1="92812" y1="87770" x2="92332" y2="5516"/>
                        <a14:foregroundMark x1="10064" y1="8393" x2="11661" y2="85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7235" flipH="1">
            <a:off x="2387957" y="2313072"/>
            <a:ext cx="1236296" cy="823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sultado de imagen de PROCESO ELECTORAL + DIBUJ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549" y="5256140"/>
            <a:ext cx="1606459" cy="151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730" b="90396" l="57216" r="96435">
                        <a14:foregroundMark x1="65535" y1="37575" x2="65535" y2="37575"/>
                        <a14:foregroundMark x1="73684" y1="24730" x2="73684" y2="24730"/>
                        <a14:foregroundMark x1="65535" y1="37695" x2="57895" y2="47539"/>
                        <a14:foregroundMark x1="58234" y1="47419" x2="58234" y2="84634"/>
                        <a14:foregroundMark x1="65705" y1="37575" x2="76061" y2="35174"/>
                        <a14:foregroundMark x1="76401" y1="35174" x2="86927" y2="36855"/>
                        <a14:foregroundMark x1="86927" y1="37455" x2="95925" y2="45978"/>
                        <a14:foregroundMark x1="96604" y1="45978" x2="93379" y2="89316"/>
                        <a14:foregroundMark x1="96265" y1="90396" x2="57216" y2="90156"/>
                        <a14:foregroundMark x1="57216" y1="90276" x2="58065" y2="66026"/>
                        <a14:foregroundMark x1="87436" y1="42617" x2="84550" y2="63505"/>
                        <a14:foregroundMark x1="80645" y1="75270" x2="71307" y2="39856"/>
                        <a14:foregroundMark x1="64346" y1="47539" x2="75552" y2="76351"/>
                        <a14:foregroundMark x1="64007" y1="69268" x2="83531" y2="73950"/>
                        <a14:foregroundMark x1="63667" y1="78271" x2="75212" y2="77791"/>
                        <a14:foregroundMark x1="62818" y1="74670" x2="72156" y2="74670"/>
                        <a14:foregroundMark x1="79626" y1="40216" x2="79626" y2="55102"/>
                        <a14:foregroundMark x1="89134" y1="66747" x2="88285" y2="75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78" t="35165" r="4763" b="6597"/>
          <a:stretch/>
        </p:blipFill>
        <p:spPr bwMode="auto">
          <a:xfrm>
            <a:off x="2330874" y="4561945"/>
            <a:ext cx="810849" cy="1584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34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D19613B5-F45C-6D68-8098-A0AE9AC29301}"/>
              </a:ext>
            </a:extLst>
          </p:cNvPr>
          <p:cNvSpPr txBox="1"/>
          <p:nvPr/>
        </p:nvSpPr>
        <p:spPr>
          <a:xfrm>
            <a:off x="12448922" y="4189976"/>
            <a:ext cx="285476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400" b="1" dirty="0">
                <a:latin typeface="Calibri" panose="020F0502020204030204" pitchFamily="34" charset="0"/>
                <a:cs typeface="Calibri" panose="020F0502020204030204" pitchFamily="34" charset="0"/>
              </a:rPr>
              <a:t>Candidatura</a:t>
            </a:r>
            <a:r>
              <a:rPr lang="es-MX" sz="1400" dirty="0">
                <a:latin typeface="Calibri" panose="020F0502020204030204" pitchFamily="34" charset="0"/>
                <a:cs typeface="Calibri" panose="020F0502020204030204" pitchFamily="34" charset="0"/>
              </a:rPr>
              <a:t>. Persona postulada por un partido político, coalición, candidatura común o candidatura independiente para contender a un cargo de elección popular, que cumple con los requisitos que la Ley Electoral exige . (Art. 5, F. II, d)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BA2B04E-3D88-B688-CD0C-F1D158E95F08}"/>
              </a:ext>
            </a:extLst>
          </p:cNvPr>
          <p:cNvSpPr txBox="1"/>
          <p:nvPr/>
        </p:nvSpPr>
        <p:spPr>
          <a:xfrm>
            <a:off x="1584339" y="1036808"/>
            <a:ext cx="874677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Son fines del Instituto: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Velar por la autenticidad y efectividad del 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sufragio</a:t>
            </a:r>
            <a:r>
              <a:rPr lang="es-MX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53, Fracción IV.).</a:t>
            </a:r>
            <a:endParaRPr lang="es-MX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Consejo General tiene competencia para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61, XIII y XXIV)</a:t>
            </a:r>
            <a:r>
              <a:rPr lang="es-MX" sz="1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MX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Resolver y 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vigilar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sobre las prerrogativas de los partidos políticos, coaliciones y </a:t>
            </a:r>
            <a:r>
              <a:rPr lang="es-MX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candidaturas independientes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Ordenar la 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práctica de auditorías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los partidos políticos y </a:t>
            </a:r>
            <a:r>
              <a:rPr lang="es-MX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candidaturas independientes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en caso de que el Instituto Nacional delegue la facultad de fiscalización al Instituto.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4700DA-183B-56D4-D5B3-FA7A97E3F2EF}"/>
              </a:ext>
            </a:extLst>
          </p:cNvPr>
          <p:cNvSpPr txBox="1"/>
          <p:nvPr/>
        </p:nvSpPr>
        <p:spPr>
          <a:xfrm>
            <a:off x="1584339" y="4189976"/>
            <a:ext cx="441998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</a:t>
            </a:r>
            <a:r>
              <a:rPr lang="es-MX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candidaturas independientes</a:t>
            </a:r>
            <a:r>
              <a:rPr lang="es-MX" sz="2000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tendrán los 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mismos derechos y obligaciones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que las candidaturas de los partidos políticos, salvo las excepciones que la Ley Electoral señale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200).</a:t>
            </a:r>
            <a:endParaRPr lang="es-MX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A513E4A-6CF2-43A1-4484-AEB7930D10AA}"/>
              </a:ext>
            </a:extLst>
          </p:cNvPr>
          <p:cNvSpPr txBox="1"/>
          <p:nvPr/>
        </p:nvSpPr>
        <p:spPr>
          <a:xfrm>
            <a:off x="6781985" y="4189976"/>
            <a:ext cx="4889270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lgDashDotDot"/>
          </a:ln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personas </a:t>
            </a:r>
            <a:r>
              <a:rPr lang="es-MX" sz="2000" b="1" i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aspirantes o candidaturas independientes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incumplan con la normatividad electoral 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les resulte aplicable, </a:t>
            </a:r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serán sancionadas</a:t>
            </a:r>
            <a:r>
              <a:rPr lang="es-MX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términos de lo previsto en la Ley electoral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(Art. 203). </a:t>
            </a:r>
            <a:endParaRPr lang="es-MX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 rot="16200000">
            <a:off x="-1487684" y="3521970"/>
            <a:ext cx="49637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4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Ley electoral del Estado de Querétaro</a:t>
            </a:r>
          </a:p>
        </p:txBody>
      </p:sp>
    </p:spTree>
    <p:extLst>
      <p:ext uri="{BB962C8B-B14F-4D97-AF65-F5344CB8AC3E}">
        <p14:creationId xmlns:p14="http://schemas.microsoft.com/office/powerpoint/2010/main" val="250995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6495" y="1829593"/>
            <a:ext cx="10652165" cy="1795923"/>
          </a:xfrm>
        </p:spPr>
        <p:txBody>
          <a:bodyPr>
            <a:normAutofit/>
          </a:bodyPr>
          <a:lstStyle/>
          <a:p>
            <a:pPr lvl="0">
              <a:lnSpc>
                <a:spcPct val="100000"/>
              </a:lnSpc>
              <a:spcBef>
                <a:spcPts val="600"/>
              </a:spcBef>
            </a:pPr>
            <a:r>
              <a:rPr lang="es-MX" sz="6700" b="1" spc="50" dirty="0">
                <a:ln w="19050" cmpd="sng">
                  <a:solidFill>
                    <a:srgbClr val="C340EC"/>
                  </a:solidFill>
                  <a:prstDash val="solid"/>
                </a:ln>
                <a:solidFill>
                  <a:srgbClr val="D477F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INFRACCIONES</a:t>
            </a:r>
            <a:endParaRPr lang="es-MX" sz="4800" dirty="0">
              <a:ln w="19050" cmpd="sng">
                <a:solidFill>
                  <a:srgbClr val="C340EC"/>
                </a:solidFill>
                <a:prstDash val="solid"/>
              </a:ln>
              <a:solidFill>
                <a:srgbClr val="D477F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3082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8">
            <a:extLst>
              <a:ext uri="{FF2B5EF4-FFF2-40B4-BE49-F238E27FC236}">
                <a16:creationId xmlns:a16="http://schemas.microsoft.com/office/drawing/2014/main" id="{CB5E7C6B-2FD4-E70A-0853-5CB61159F84F}"/>
              </a:ext>
            </a:extLst>
          </p:cNvPr>
          <p:cNvSpPr txBox="1"/>
          <p:nvPr/>
        </p:nvSpPr>
        <p:spPr>
          <a:xfrm>
            <a:off x="2566529" y="1084154"/>
            <a:ext cx="7315616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sujetarán a responsabilidad, por infracciones </a:t>
            </a:r>
            <a:r>
              <a:rPr lang="es-MX" sz="2000" dirty="0">
                <a:latin typeface="Calibri" panose="020F0502020204030204" pitchFamily="34" charset="0"/>
                <a:cs typeface="Calibri" panose="020F0502020204030204" pitchFamily="34" charset="0"/>
              </a:rPr>
              <a:t>cometidas </a:t>
            </a:r>
            <a:r>
              <a:rPr lang="es-MX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las disposiciones contenidas en esta Ley, en los reglamentos que expida el Consejo General, así como los acuerdos que emitan los consejos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(Artículo 211 </a:t>
            </a:r>
            <a:r>
              <a:rPr lang="es-MX" sz="16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LEEQ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  <a:endParaRPr lang="es-MX" sz="20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MX" sz="2000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Las candidaturas independientes, partidos políticos, las coaliciones y las asociaciones políticas estatales;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641268" y="3429000"/>
            <a:ext cx="5583069" cy="3077766"/>
          </a:xfrm>
          <a:prstGeom prst="rect">
            <a:avLst/>
          </a:prstGeom>
        </p:spPr>
        <p:txBody>
          <a:bodyPr wrap="square" numCol="1" spcCol="720000">
            <a:spAutoFit/>
          </a:bodyPr>
          <a:lstStyle/>
          <a:p>
            <a:pPr algn="just"/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personas aspirantes a candidaturas independientes, precandidaturas, candidaturas y candidaturas independientes a cargos de elección popular; </a:t>
            </a:r>
          </a:p>
          <a:p>
            <a:pPr algn="just"/>
            <a:endParaRPr lang="es-MX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ciudadanía, dirigentes y personas afiliadas de los partidos políticos o cualquier persona física o moral; </a:t>
            </a:r>
          </a:p>
          <a:p>
            <a:pPr algn="just"/>
            <a:endParaRPr lang="es-MX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IV.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autoridades o las personas servidoras públicas de la Federación, Estado o municipios, órganos autónomos y cualquier otro ente público; </a:t>
            </a:r>
          </a:p>
          <a:p>
            <a:pPr algn="just"/>
            <a:endParaRPr lang="es-MX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notariado público;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198945" y="3429000"/>
            <a:ext cx="447574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VI.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personas extranjeras; 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VII.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ministras y ministros de culto, asociaciones, iglesias o agrupaciones de cualquier religión o secta;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VIII.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funcionariado electoral;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IX.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organizaciones que pretendan constituirse como asociación política estatal; y</a:t>
            </a:r>
          </a:p>
          <a:p>
            <a:pPr algn="just"/>
            <a:endParaRPr lang="es-MX" sz="14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X. </a:t>
            </a:r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demás sujetos obligados en los términos de la presente Ley.</a:t>
            </a:r>
          </a:p>
        </p:txBody>
      </p:sp>
    </p:spTree>
    <p:extLst>
      <p:ext uri="{BB962C8B-B14F-4D97-AF65-F5344CB8AC3E}">
        <p14:creationId xmlns:p14="http://schemas.microsoft.com/office/powerpoint/2010/main" val="175092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9687"/>
          <a:stretch/>
        </p:blipFill>
        <p:spPr>
          <a:xfrm>
            <a:off x="8496300" y="0"/>
            <a:ext cx="3695700" cy="68579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07E33CB-17B2-950D-3617-256DB69D9BB0}"/>
              </a:ext>
            </a:extLst>
          </p:cNvPr>
          <p:cNvSpPr txBox="1"/>
          <p:nvPr/>
        </p:nvSpPr>
        <p:spPr>
          <a:xfrm>
            <a:off x="2116206" y="1307074"/>
            <a:ext cx="8872638" cy="48782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20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infracciones </a:t>
            </a:r>
            <a:r>
              <a:rPr lang="es-MX" sz="2000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las </a:t>
            </a:r>
            <a:r>
              <a:rPr lang="es-MX" sz="20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candidaturas independientes</a:t>
            </a:r>
            <a:r>
              <a:rPr lang="es-MX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partidos políticos, coaliciones y las asociaciones políticas </a:t>
            </a:r>
            <a:r>
              <a:rPr lang="es-MX" sz="20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serán sancionadas</a:t>
            </a:r>
            <a:r>
              <a:rPr lang="es-MX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conforme a lo siguiente</a:t>
            </a:r>
            <a:r>
              <a:rPr lang="es-MX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(Artículo 221 </a:t>
            </a:r>
            <a:r>
              <a:rPr lang="es-MX" sz="1600" kern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LEEQ</a:t>
            </a:r>
            <a:r>
              <a:rPr lang="es-MX" sz="16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): </a:t>
            </a:r>
          </a:p>
          <a:p>
            <a:pPr algn="just"/>
            <a:endParaRPr lang="es-MX" sz="2000" b="1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Con amonestación pública. </a:t>
            </a:r>
          </a:p>
          <a:p>
            <a:pPr algn="just"/>
            <a:endParaRPr lang="es-MX" sz="1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Con multa de una hasta cinco mil veces el valor diario de la </a:t>
            </a:r>
            <a:r>
              <a:rPr lang="es-MX" sz="2000" b="1" kern="0" dirty="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UMA</a:t>
            </a:r>
            <a:r>
              <a:rPr lang="es-MX" sz="20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vigente. </a:t>
            </a:r>
          </a:p>
          <a:p>
            <a:pPr algn="just"/>
            <a:endParaRPr lang="es-MX" sz="1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s-MX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</a:t>
            </a:r>
            <a:r>
              <a:rPr lang="es-MX" sz="20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reducción de hasta el cincuenta por ciento de las ministraciones </a:t>
            </a:r>
            <a:r>
              <a:rPr lang="es-MX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financiamiento público que les corresponda.</a:t>
            </a:r>
          </a:p>
          <a:p>
            <a:pPr algn="just"/>
            <a:endParaRPr lang="es-MX" sz="1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</a:t>
            </a:r>
            <a:r>
              <a:rPr lang="es-MX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</a:t>
            </a:r>
            <a:r>
              <a:rPr lang="es-MX" sz="2000" b="1" kern="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supresión total de las ministraciones </a:t>
            </a:r>
            <a:r>
              <a:rPr lang="es-MX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 financiamiento público que les corresponda. </a:t>
            </a:r>
          </a:p>
          <a:p>
            <a:pPr algn="just"/>
            <a:endParaRPr lang="es-MX" sz="1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b="1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e) </a:t>
            </a:r>
            <a:r>
              <a:rPr lang="es-MX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suspensión o cancelación de su registro como partido político o asociación política. </a:t>
            </a:r>
          </a:p>
          <a:p>
            <a:pPr algn="just"/>
            <a:endParaRPr lang="es-MX" sz="11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2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f) Con las demás que esta Ley señale;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58E2BF7-81BE-AE4E-54ED-D84D3D9FCDCD}"/>
              </a:ext>
            </a:extLst>
          </p:cNvPr>
          <p:cNvSpPr txBox="1"/>
          <p:nvPr/>
        </p:nvSpPr>
        <p:spPr>
          <a:xfrm>
            <a:off x="12383489" y="337579"/>
            <a:ext cx="32122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los casos de infracción a lo dispuesto en materia de topes de gasto de precampaña o campaña, se estará a lo dispuesto por las Leyes Generales y las determinaciones del Instituto Nacional. </a:t>
            </a:r>
          </a:p>
          <a:p>
            <a:pPr algn="just"/>
            <a:endParaRPr lang="es-MX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el caso de que se infrinjan las disposiciones relativas a las aportaciones o donativos que reciban, se aplicará multa consistente en una cantidad equivalente hasta por el doble del monto recibido en exceso. </a:t>
            </a:r>
          </a:p>
          <a:p>
            <a:pPr algn="just"/>
            <a:endParaRPr lang="es-MX" sz="16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caso de reincidencia en las conductas a que se refiere este artículo, el monto de la multa podrá ser aumentado hasta en dos tantos más. </a:t>
            </a:r>
            <a:endParaRPr lang="es-MX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13725EA-A5C8-D769-DD0C-A11F00D9710E}"/>
              </a:ext>
            </a:extLst>
          </p:cNvPr>
          <p:cNvSpPr txBox="1"/>
          <p:nvPr/>
        </p:nvSpPr>
        <p:spPr>
          <a:xfrm>
            <a:off x="12383488" y="5523614"/>
            <a:ext cx="32122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latin typeface="Calibri" panose="020F0502020204030204" pitchFamily="34" charset="0"/>
                <a:cs typeface="Calibri" panose="020F0502020204030204" pitchFamily="34" charset="0"/>
              </a:rPr>
              <a:t>Artículo 223. Para la individualización de las sanciones a que se refiere este Título, una vez acreditada la existencia de una infracción y su imputación, la</a:t>
            </a:r>
          </a:p>
        </p:txBody>
      </p:sp>
    </p:spTree>
    <p:extLst>
      <p:ext uri="{BB962C8B-B14F-4D97-AF65-F5344CB8AC3E}">
        <p14:creationId xmlns:p14="http://schemas.microsoft.com/office/powerpoint/2010/main" val="503751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2948" y="899053"/>
            <a:ext cx="1070008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Respecto de las personas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aspirantes a candidaturas independientes, precandidaturas, candidaturas o candidaturas independientes a cargos de elección popular</a:t>
            </a:r>
            <a:r>
              <a:rPr lang="es-MX" sz="1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(Artículo 221 Fracción II </a:t>
            </a:r>
            <a:r>
              <a:rPr lang="es-MX" sz="14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LEEQ</a:t>
            </a:r>
            <a:r>
              <a:rPr lang="es-MX" sz="1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algn="just"/>
            <a:endParaRPr lang="es-MX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amonestación pública.</a:t>
            </a:r>
          </a:p>
          <a:p>
            <a:pPr algn="just"/>
            <a:endParaRPr lang="es-MX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multa de una hasta cinco mil veces el valor diario de la Unidad de Medida y Actualización vigente. </a:t>
            </a:r>
          </a:p>
          <a:p>
            <a:pPr algn="just"/>
            <a:endParaRPr lang="es-MX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los casos de infracción a lo dispuesto en materia de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topes de gasto de precampaña, campaña, infracciones a las disposiciones relativas a las aportaciones o donativos se estará a lo dispuesto por las Leyes Generales y las determinaciones del Instituto Nacional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s-MX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 el caso de que se infrinjan las disposiciones relativas a las aportaciones o donativos, se aplicará la multa consistente en una cantidad equivalente hasta por el doble del monto entregado, recibido o ejercido en exceso; y </a:t>
            </a:r>
          </a:p>
          <a:p>
            <a:pPr algn="just"/>
            <a:endParaRPr lang="es-MX" b="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 la pérdida del derecho a que se registre como precandidatura o candidatura o, en su caso, si el registro ya estuviere concedido, el mismo quedará sin efectos; esta sanción podrá aplicarse aun cuando hubieran resultado electas mediante algún procedimiento apegado a la normatividad aplicable</a:t>
            </a:r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/>
            <a:endParaRPr lang="es-MX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MX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Cuando las infracciones cometidas sean imputables exclusivamente a los sujetos previstos en esta fracción, no procederá sanción alguna en contra del partido político o coalición de que se trate; </a:t>
            </a:r>
            <a:endParaRPr lang="es-MX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4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3FC9553-BBDD-844D-4334-4DAAE2713E29}"/>
              </a:ext>
            </a:extLst>
          </p:cNvPr>
          <p:cNvSpPr txBox="1"/>
          <p:nvPr/>
        </p:nvSpPr>
        <p:spPr>
          <a:xfrm>
            <a:off x="1616708" y="1012205"/>
            <a:ext cx="10077987" cy="5524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Constituyen infracciones de los partidos políticos, coaliciones, asociaciones políticas estatales y </a:t>
            </a:r>
            <a:r>
              <a:rPr lang="es-MX" sz="1600" b="1" i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candidaturas independientes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, a la Ley Electoral: </a:t>
            </a:r>
          </a:p>
          <a:p>
            <a:pPr algn="just"/>
            <a:endParaRPr lang="es-MX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I.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Incumplir las obligaciones que señalen las Leyes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 Generales, la Ley, los reglamentos que expida el Consejo General y las determinaciones que emitan los Consejos General, distritales y municipales del Instituto; </a:t>
            </a:r>
          </a:p>
          <a:p>
            <a:pPr algn="just"/>
            <a:endParaRPr lang="es-MX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II.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El incumplimiento de las obligaciones o la infracción de las prohibiciones y topes que en materia de financiamiento y fiscalización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 les impone las Leyes Generales y la Ley; </a:t>
            </a:r>
          </a:p>
          <a:p>
            <a:pPr algn="just"/>
            <a:endParaRPr lang="es-MX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III.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No presentar en tiempo y forma los informes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a que la Ley se refiere y aquellos en materia de fiscalización, en caso de que sea delegada dicha facultad; </a:t>
            </a:r>
          </a:p>
          <a:p>
            <a:pPr algn="just"/>
            <a:endParaRPr lang="es-MX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IV.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Sobrepasar los topes a los gastos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</a:p>
          <a:p>
            <a:pPr algn="just"/>
            <a:endParaRPr lang="es-MX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V.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Habiendo postulado candidaturas a los cargos de elección popular, acuerden que éstas no se presenten a tomar posesión del cargo para el que fueron electas; </a:t>
            </a:r>
          </a:p>
          <a:p>
            <a:pPr algn="just"/>
            <a:endParaRPr lang="es-MX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VI.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Omitir vigilar la conducta de su militancia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, precandidaturas, candidaturas y dirigencia respecto de la observancia de las disposiciones contenidas en la Ley; </a:t>
            </a:r>
          </a:p>
          <a:p>
            <a:pPr algn="just"/>
            <a:endParaRPr lang="es-MX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VII. 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Cometer violencia política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en términos de la Ley; y </a:t>
            </a:r>
          </a:p>
          <a:p>
            <a:pPr algn="just"/>
            <a:endParaRPr lang="es-MX" sz="11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just"/>
            <a:r>
              <a:rPr lang="es-MX" sz="1600" b="1" dirty="0">
                <a:solidFill>
                  <a:srgbClr val="000000"/>
                </a:solidFill>
                <a:latin typeface="Arial" panose="020B0604020202020204" pitchFamily="34" charset="0"/>
              </a:rPr>
              <a:t>VIII. </a:t>
            </a:r>
            <a:r>
              <a:rPr lang="es-MX" sz="1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El incumplimiento de cualquiera de las disposiciones</a:t>
            </a:r>
            <a:r>
              <a:rPr lang="es-MX" sz="1600" dirty="0">
                <a:solidFill>
                  <a:srgbClr val="000000"/>
                </a:solidFill>
                <a:latin typeface="Arial" panose="020B0604020202020204" pitchFamily="34" charset="0"/>
              </a:rPr>
              <a:t> contenidas en las Leyes Generales y esta Ley. </a:t>
            </a:r>
          </a:p>
        </p:txBody>
      </p:sp>
      <p:sp>
        <p:nvSpPr>
          <p:cNvPr id="2" name="Rectángulo 1"/>
          <p:cNvSpPr/>
          <p:nvPr/>
        </p:nvSpPr>
        <p:spPr>
          <a:xfrm rot="16200000">
            <a:off x="-1565413" y="3469733"/>
            <a:ext cx="54729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24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INFRACCIONES 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(</a:t>
            </a:r>
            <a:r>
              <a:rPr lang="es-MX" dirty="0">
                <a:solidFill>
                  <a:srgbClr val="000000"/>
                </a:solidFill>
                <a:latin typeface="Arial" panose="020B0604020202020204" pitchFamily="34" charset="0"/>
              </a:rPr>
              <a:t>Artículo 213 Ley Electoral</a:t>
            </a:r>
            <a:r>
              <a:rPr lang="es-MX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)</a:t>
            </a:r>
            <a:r>
              <a:rPr lang="es-MX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633230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69687"/>
          <a:stretch/>
        </p:blipFill>
        <p:spPr>
          <a:xfrm>
            <a:off x="8496300" y="0"/>
            <a:ext cx="3695700" cy="685799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F368A65-9975-DC93-748C-FF64FF2B282E}"/>
              </a:ext>
            </a:extLst>
          </p:cNvPr>
          <p:cNvSpPr txBox="1"/>
          <p:nvPr/>
        </p:nvSpPr>
        <p:spPr>
          <a:xfrm>
            <a:off x="2000312" y="969793"/>
            <a:ext cx="77051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24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Infracciones de los aspirantes y Candidatos Independientes</a:t>
            </a:r>
            <a:r>
              <a:rPr lang="es-ES_tradnl" sz="24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cargos de elección popular</a:t>
            </a:r>
            <a:r>
              <a:rPr lang="es-ES_tradn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(Artículo 446, numeral 1 de la </a:t>
            </a:r>
            <a:r>
              <a:rPr lang="es-ES_tradnl" sz="1600" dirty="0" err="1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LGIPE</a:t>
            </a:r>
            <a:r>
              <a:rPr lang="es-ES_tradnl" sz="16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):</a:t>
            </a:r>
            <a:endParaRPr lang="es-MX" sz="16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368A65-9975-DC93-748C-FF64FF2B282E}"/>
              </a:ext>
            </a:extLst>
          </p:cNvPr>
          <p:cNvSpPr txBox="1"/>
          <p:nvPr/>
        </p:nvSpPr>
        <p:spPr>
          <a:xfrm>
            <a:off x="2738253" y="1800790"/>
            <a:ext cx="852330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El incumplimiento de las obligaciones establecidas en esta Ley;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11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La realización de 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actos anticipados de campaña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11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Solicitar o recibir recursos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en efectivo o en especie, 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de personas no autorizadas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por esta Ley;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11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Liquidar o pagar, así como aceptar la liquidación o el pago de actos u operaciones mediante el 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uso de efectivo o metales y piedras preciosas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11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Utilizar recursos de procedencia ilícita para el financiamiento de cualquiera de sus actividades;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11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f)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Recibir aportaciones y donaciones en efectivo, así como metales y/o piedras preciosas de cualquier persona física o moral;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s-ES_tradnl" sz="1100" b="1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g)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	</a:t>
            </a:r>
            <a:r>
              <a:rPr lang="es-ES_tradnl" sz="20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No presentar los informes que correspondan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para obtener el apoyo ciudadano y de campaña establecidos en esta Ley;</a:t>
            </a:r>
            <a:endParaRPr lang="es-MX" sz="20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660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e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Letras en madera</Template>
  <TotalTime>800</TotalTime>
  <Words>3475</Words>
  <Application>Microsoft Office PowerPoint</Application>
  <PresentationFormat>Panorámica</PresentationFormat>
  <Paragraphs>260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Wingdings</vt:lpstr>
      <vt:lpstr>Tema de Office</vt:lpstr>
      <vt:lpstr>Presentación de PowerPoint</vt:lpstr>
      <vt:lpstr>Presentación de PowerPoint</vt:lpstr>
      <vt:lpstr>Presentación de PowerPoint</vt:lpstr>
      <vt:lpstr>INFRACCIONES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Procedimientos Sancionadores</vt:lpstr>
      <vt:lpstr>Presentación de PowerPoint</vt:lpstr>
      <vt:lpstr>Procedimiento Ordinario Sancionador  (POS)</vt:lpstr>
      <vt:lpstr>Presentación de PowerPoint</vt:lpstr>
      <vt:lpstr>Presentación de PowerPoint</vt:lpstr>
      <vt:lpstr>Presentación de PowerPoint</vt:lpstr>
      <vt:lpstr>Artículo 228. El estudio de las causas de improcedencia o sobreseimiento de la denuncia, se realizará de oficio. En caso de advertir que se actualiza alguna de ellas, la Dirección Ejecutiva de Asuntos Jurídicos emitirá acuerdo de desechamiento o sobreseimiento, según corresponda.</vt:lpstr>
      <vt:lpstr>Presentación de PowerPoint</vt:lpstr>
      <vt:lpstr>Presentación de PowerPoint</vt:lpstr>
      <vt:lpstr>Presentación de PowerPoint</vt:lpstr>
      <vt:lpstr>Procedimiento Especial Sancionador 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Antonio Servín Martínez</dc:creator>
  <cp:lastModifiedBy>Antonio Servín Martínez</cp:lastModifiedBy>
  <cp:revision>50</cp:revision>
  <dcterms:created xsi:type="dcterms:W3CDTF">2024-03-26T20:57:06Z</dcterms:created>
  <dcterms:modified xsi:type="dcterms:W3CDTF">2024-03-27T20:34:50Z</dcterms:modified>
</cp:coreProperties>
</file>